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4" r:id="rId1"/>
  </p:sldMasterIdLst>
  <p:notesMasterIdLst>
    <p:notesMasterId r:id="rId5"/>
  </p:notesMasterIdLst>
  <p:handoutMasterIdLst>
    <p:handoutMasterId r:id="rId6"/>
  </p:handoutMasterIdLst>
  <p:sldIdLst>
    <p:sldId id="260" r:id="rId2"/>
    <p:sldId id="275" r:id="rId3"/>
    <p:sldId id="276" r:id="rId4"/>
  </p:sldIdLst>
  <p:sldSz cx="24384000" cy="137160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vetlana Mavrina" initials="SM" lastIdx="6" clrIdx="0">
    <p:extLst>
      <p:ext uri="{19B8F6BF-5375-455C-9EA6-DF929625EA0E}">
        <p15:presenceInfo xmlns:p15="http://schemas.microsoft.com/office/powerpoint/2012/main" userId="S::svetlanamav@herbalife.com::f18d28f8-6c39-47be-b880-80154b959ee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C1C1"/>
    <a:srgbClr val="CCCCCC"/>
    <a:srgbClr val="5358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0"/>
  </p:normalViewPr>
  <p:slideViewPr>
    <p:cSldViewPr snapToGrid="0" snapToObjects="1">
      <p:cViewPr varScale="1">
        <p:scale>
          <a:sx n="31" d="100"/>
          <a:sy n="31" d="100"/>
        </p:scale>
        <p:origin x="832" y="7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89C551E-64D9-2540-BCE8-8020CB149400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BDA2013-480E-8A41-834D-57FB1BC4D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110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  <p:sp>
        <p:nvSpPr>
          <p:cNvPr id="256" name="Shape 256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503047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121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520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28800" y="7527574"/>
            <a:ext cx="20726400" cy="2280772"/>
          </a:xfrm>
        </p:spPr>
        <p:txBody>
          <a:bodyPr/>
          <a:lstStyle/>
          <a:p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0053172"/>
            <a:ext cx="10534380" cy="1224428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 descr="18826555_PRJ_Global 16x9 PPT header ima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7099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82CFD2-1956-4DD3-BF80-EA25B77F25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4421" y="11434020"/>
            <a:ext cx="6008415" cy="188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618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4" userDrawn="1">
          <p15:clr>
            <a:srgbClr val="FBAE40"/>
          </p15:clr>
        </p15:guide>
        <p15:guide id="2" pos="1490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5"/>
          <p:cNvSpPr>
            <a:spLocks noGrp="1"/>
          </p:cNvSpPr>
          <p:nvPr>
            <p:ph type="pic" sz="half" idx="13"/>
          </p:nvPr>
        </p:nvSpPr>
        <p:spPr>
          <a:xfrm>
            <a:off x="-1" y="871197"/>
            <a:ext cx="14752230" cy="11920150"/>
          </a:xfrm>
          <a:prstGeom prst="rect">
            <a:avLst/>
          </a:prstGeom>
          <a:solidFill>
            <a:srgbClr val="DCDEE0"/>
          </a:solidFill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" name="Shape 65"/>
          <p:cNvSpPr>
            <a:spLocks noGrp="1"/>
          </p:cNvSpPr>
          <p:nvPr>
            <p:ph type="pic" sz="half" idx="14"/>
          </p:nvPr>
        </p:nvSpPr>
        <p:spPr>
          <a:xfrm>
            <a:off x="15077101" y="871197"/>
            <a:ext cx="9306899" cy="6888689"/>
          </a:xfrm>
          <a:prstGeom prst="rect">
            <a:avLst/>
          </a:prstGeom>
          <a:solidFill>
            <a:srgbClr val="DCDEE0"/>
          </a:solidFill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" name="Shape 65"/>
          <p:cNvSpPr>
            <a:spLocks noGrp="1"/>
          </p:cNvSpPr>
          <p:nvPr>
            <p:ph type="pic" sz="half" idx="15"/>
          </p:nvPr>
        </p:nvSpPr>
        <p:spPr>
          <a:xfrm>
            <a:off x="15077101" y="8122531"/>
            <a:ext cx="9352527" cy="4721866"/>
          </a:xfrm>
          <a:prstGeom prst="rect">
            <a:avLst/>
          </a:prstGeom>
          <a:solidFill>
            <a:srgbClr val="DCDEE0"/>
          </a:solidFill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25637" y="8813800"/>
            <a:ext cx="12826591" cy="2724150"/>
          </a:xfrm>
          <a:solidFill>
            <a:srgbClr val="53585F"/>
          </a:solidFill>
        </p:spPr>
        <p:txBody>
          <a:bodyPr lIns="457200" tIns="457200" rIns="457200" bIns="457200" anchor="ctr">
            <a:normAutofit/>
          </a:bodyPr>
          <a:lstStyle>
            <a:lvl1pPr marL="365760" algn="l">
              <a:defRPr sz="66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2432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45" descr="Picture Placeholder 5"/>
          <p:cNvSpPr>
            <a:spLocks noGrp="1"/>
          </p:cNvSpPr>
          <p:nvPr>
            <p:ph type="pic" idx="13"/>
          </p:nvPr>
        </p:nvSpPr>
        <p:spPr>
          <a:xfrm>
            <a:off x="-1" y="841746"/>
            <a:ext cx="14752231" cy="11949659"/>
          </a:xfrm>
          <a:prstGeom prst="rect">
            <a:avLst/>
          </a:prstGeom>
          <a:solidFill>
            <a:srgbClr val="DCDEE0"/>
          </a:solidFill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" name="Shape 246" descr="Picture Placeholder 5"/>
          <p:cNvSpPr>
            <a:spLocks noGrp="1"/>
          </p:cNvSpPr>
          <p:nvPr>
            <p:ph type="pic" sz="quarter" idx="14"/>
          </p:nvPr>
        </p:nvSpPr>
        <p:spPr>
          <a:xfrm>
            <a:off x="15077101" y="871197"/>
            <a:ext cx="9352527" cy="6888689"/>
          </a:xfrm>
          <a:prstGeom prst="rect">
            <a:avLst/>
          </a:prstGeom>
          <a:solidFill>
            <a:srgbClr val="DCDEE0"/>
          </a:solidFill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" name="Shape 292"/>
          <p:cNvSpPr/>
          <p:nvPr userDrawn="1"/>
        </p:nvSpPr>
        <p:spPr>
          <a:xfrm>
            <a:off x="15077100" y="8040075"/>
            <a:ext cx="9352527" cy="4751329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txBody>
          <a:bodyPr lIns="48868" tIns="48868" rIns="48868" bIns="4886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0978" y="8435253"/>
            <a:ext cx="7583821" cy="398958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6677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5"/>
          <p:cNvSpPr>
            <a:spLocks noGrp="1"/>
          </p:cNvSpPr>
          <p:nvPr>
            <p:ph type="pic" sz="half" idx="13"/>
          </p:nvPr>
        </p:nvSpPr>
        <p:spPr>
          <a:xfrm>
            <a:off x="-2" y="0"/>
            <a:ext cx="24384001" cy="13716000"/>
          </a:xfrm>
          <a:prstGeom prst="rect">
            <a:avLst/>
          </a:prstGeom>
          <a:solidFill>
            <a:srgbClr val="DCDEE0"/>
          </a:solidFill>
          <a:ln>
            <a:noFill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8602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entered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24" descr="Rectangle 14"/>
          <p:cNvSpPr/>
          <p:nvPr userDrawn="1"/>
        </p:nvSpPr>
        <p:spPr>
          <a:xfrm>
            <a:off x="16771022" y="-69665"/>
            <a:ext cx="8770615" cy="13785665"/>
          </a:xfrm>
          <a:prstGeom prst="rect">
            <a:avLst/>
          </a:prstGeom>
          <a:solidFill>
            <a:schemeClr val="bg1">
              <a:lumMod val="85000"/>
              <a:alpha val="30000"/>
            </a:schemeClr>
          </a:solidFill>
          <a:ln w="3175">
            <a:miter lim="400000"/>
          </a:ln>
        </p:spPr>
        <p:txBody>
          <a:bodyPr lIns="87963" tIns="87963" rIns="87963" bIns="87963" anchor="ctr"/>
          <a:lstStyle/>
          <a:p>
            <a:pPr defTabSz="1828800">
              <a:defRPr sz="3600">
                <a:solidFill>
                  <a:srgbClr val="A6AAA9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" name="Shape 230" descr="Picture Placeholder 5"/>
          <p:cNvSpPr>
            <a:spLocks noGrp="1"/>
          </p:cNvSpPr>
          <p:nvPr>
            <p:ph type="pic" idx="13"/>
          </p:nvPr>
        </p:nvSpPr>
        <p:spPr>
          <a:xfrm>
            <a:off x="2385391" y="1295767"/>
            <a:ext cx="19627943" cy="974771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7D1F6E-99CF-4746-A5C0-06BDDD016E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4419" y="11409405"/>
            <a:ext cx="6008415" cy="188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528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3131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EBBBE6-49E3-4E65-85E9-D7331F4977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4419" y="11409405"/>
            <a:ext cx="6008415" cy="188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720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40BB9E-3878-437E-9075-DDB5FC31A6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4419" y="11409405"/>
            <a:ext cx="6008415" cy="18865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28800" y="7527574"/>
            <a:ext cx="20726400" cy="2280772"/>
          </a:xfrm>
        </p:spPr>
        <p:txBody>
          <a:bodyPr/>
          <a:lstStyle/>
          <a:p>
            <a:r>
              <a:rPr lang="en-US" dirty="0"/>
              <a:t>Section title header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0053172"/>
            <a:ext cx="10534380" cy="1224428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350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60" userDrawn="1">
          <p15:clr>
            <a:srgbClr val="FBAE40"/>
          </p15:clr>
        </p15:guide>
        <p15:guide id="2" pos="1490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84" descr="Rectangle 14"/>
          <p:cNvSpPr/>
          <p:nvPr userDrawn="1"/>
        </p:nvSpPr>
        <p:spPr>
          <a:xfrm>
            <a:off x="1144206" y="2822113"/>
            <a:ext cx="22136048" cy="1002228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miter lim="400000"/>
          </a:ln>
        </p:spPr>
        <p:txBody>
          <a:bodyPr lIns="87963" tIns="87963" rIns="87963" bIns="87963" anchor="ctr"/>
          <a:lstStyle/>
          <a:p>
            <a:pPr defTabSz="1828800">
              <a:defRPr sz="3600">
                <a:solidFill>
                  <a:srgbClr val="A6AAA9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4206" y="549275"/>
            <a:ext cx="22136048" cy="2286000"/>
          </a:xfrm>
        </p:spPr>
        <p:txBody>
          <a:bodyPr>
            <a:normAutofit/>
          </a:bodyPr>
          <a:lstStyle>
            <a:lvl1pPr>
              <a:lnSpc>
                <a:spcPct val="200000"/>
              </a:lnSpc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466850" y="3219450"/>
            <a:ext cx="21502688" cy="9328150"/>
          </a:xfrm>
        </p:spPr>
        <p:txBody>
          <a:bodyPr lIns="457200" tIns="457200" rIns="457200" bIns="457200">
            <a:normAutofit/>
          </a:bodyPr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7472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84" descr="Rectangle 14"/>
          <p:cNvSpPr/>
          <p:nvPr userDrawn="1"/>
        </p:nvSpPr>
        <p:spPr>
          <a:xfrm>
            <a:off x="1144206" y="2822113"/>
            <a:ext cx="22136048" cy="1002228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miter lim="400000"/>
          </a:ln>
        </p:spPr>
        <p:txBody>
          <a:bodyPr lIns="87963" tIns="87963" rIns="87963" bIns="87963" anchor="ctr"/>
          <a:lstStyle/>
          <a:p>
            <a:pPr defTabSz="1828800">
              <a:defRPr sz="3600">
                <a:solidFill>
                  <a:srgbClr val="A6AAA9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4206" y="549275"/>
            <a:ext cx="22136048" cy="2286000"/>
          </a:xfrm>
        </p:spPr>
        <p:txBody>
          <a:bodyPr>
            <a:normAutofit/>
          </a:bodyPr>
          <a:lstStyle>
            <a:lvl1pPr>
              <a:lnSpc>
                <a:spcPct val="200000"/>
              </a:lnSpc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2700000" y="3197150"/>
            <a:ext cx="10028238" cy="9181869"/>
          </a:xfrm>
        </p:spPr>
        <p:txBody>
          <a:bodyPr lIns="457200" tIns="457200" rIns="457200" bIns="457200">
            <a:normAutofit/>
          </a:bodyPr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1708504" y="3197150"/>
            <a:ext cx="10028238" cy="9181794"/>
          </a:xfrm>
        </p:spPr>
        <p:txBody>
          <a:bodyPr lIns="457200" tIns="457200" rIns="457200" bIns="457200">
            <a:normAutofit/>
          </a:bodyPr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2127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84" descr="Rectangle 14"/>
          <p:cNvSpPr/>
          <p:nvPr userDrawn="1"/>
        </p:nvSpPr>
        <p:spPr>
          <a:xfrm>
            <a:off x="1144206" y="2822113"/>
            <a:ext cx="22136048" cy="1002228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miter lim="400000"/>
          </a:ln>
        </p:spPr>
        <p:txBody>
          <a:bodyPr lIns="87963" tIns="87963" rIns="87963" bIns="87963" anchor="ctr"/>
          <a:lstStyle/>
          <a:p>
            <a:pPr defTabSz="1828800">
              <a:defRPr sz="3600">
                <a:solidFill>
                  <a:srgbClr val="A6AAA9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4206" y="549275"/>
            <a:ext cx="22136048" cy="2286000"/>
          </a:xfrm>
        </p:spPr>
        <p:txBody>
          <a:bodyPr>
            <a:normAutofit/>
          </a:bodyPr>
          <a:lstStyle>
            <a:lvl1pPr>
              <a:lnSpc>
                <a:spcPct val="200000"/>
              </a:lnSpc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708504" y="3197225"/>
            <a:ext cx="10027883" cy="17954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2699715" y="3197149"/>
            <a:ext cx="10027783" cy="17954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2700000" y="4992688"/>
            <a:ext cx="10028238" cy="7386331"/>
          </a:xfrm>
        </p:spPr>
        <p:txBody>
          <a:bodyPr lIns="457200" tIns="457200" rIns="457200" bIns="457200">
            <a:normAutofit/>
          </a:bodyPr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1708504" y="4992612"/>
            <a:ext cx="10028238" cy="7386331"/>
          </a:xfrm>
        </p:spPr>
        <p:txBody>
          <a:bodyPr lIns="457200" tIns="457200" rIns="457200" bIns="457200">
            <a:normAutofit/>
          </a:bodyPr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576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W/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quarter" idx="10"/>
          </p:nvPr>
        </p:nvSpPr>
        <p:spPr>
          <a:xfrm>
            <a:off x="1144206" y="2835275"/>
            <a:ext cx="22136048" cy="9931400"/>
          </a:xfrm>
        </p:spPr>
        <p:txBody>
          <a:bodyPr lIns="457200" tIns="457200" rIns="457200" bIns="457200">
            <a:normAutofit/>
          </a:bodyPr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44206" y="549275"/>
            <a:ext cx="22136048" cy="2286000"/>
          </a:xfrm>
        </p:spPr>
        <p:txBody>
          <a:bodyPr>
            <a:normAutofit/>
          </a:bodyPr>
          <a:lstStyle>
            <a:lvl1pPr>
              <a:lnSpc>
                <a:spcPct val="200000"/>
              </a:lnSpc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493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quarter" idx="10"/>
          </p:nvPr>
        </p:nvSpPr>
        <p:spPr>
          <a:xfrm>
            <a:off x="1144206" y="2835275"/>
            <a:ext cx="22136048" cy="8529489"/>
          </a:xfrm>
        </p:spPr>
        <p:txBody>
          <a:bodyPr lIns="457200" tIns="457200" rIns="457200" bIns="457200">
            <a:normAutofit/>
          </a:bodyPr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44206" y="549275"/>
            <a:ext cx="22136048" cy="2286000"/>
          </a:xfrm>
        </p:spPr>
        <p:txBody>
          <a:bodyPr>
            <a:normAutofit/>
          </a:bodyPr>
          <a:lstStyle>
            <a:lvl1pPr>
              <a:lnSpc>
                <a:spcPct val="200000"/>
              </a:lnSpc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A2FF08-6F69-444F-AF5C-D729818E8E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4419" y="11409405"/>
            <a:ext cx="6008415" cy="188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07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900862"/>
            <a:ext cx="7414044" cy="1969337"/>
          </a:xfrm>
          <a:solidFill>
            <a:srgbClr val="F2F2F2"/>
          </a:solidFill>
        </p:spPr>
        <p:txBody>
          <a:bodyPr lIns="457200" tIns="228600" rIns="457200" bIns="228600" anchor="b">
            <a:noAutofit/>
          </a:bodyPr>
          <a:lstStyle>
            <a:lvl1pPr algn="l">
              <a:defRPr sz="5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219200" y="3109913"/>
            <a:ext cx="7413625" cy="7918450"/>
          </a:xfrm>
          <a:solidFill>
            <a:schemeClr val="bg1">
              <a:lumMod val="95000"/>
            </a:schemeClr>
          </a:solidFill>
        </p:spPr>
        <p:txBody>
          <a:bodyPr lIns="457200" tIns="457200" rIns="457200" bIns="457200">
            <a:normAutofit/>
          </a:bodyPr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8890000" y="900113"/>
            <a:ext cx="14019213" cy="10128250"/>
          </a:xfrm>
        </p:spPr>
        <p:txBody>
          <a:bodyPr lIns="457200" tIns="457200" rIns="457200" bIns="457200">
            <a:normAutofit/>
          </a:bodyPr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A8CB5D-F0A2-46BC-8466-D0EC605464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4419" y="11409405"/>
            <a:ext cx="6008415" cy="188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840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900862"/>
            <a:ext cx="7414044" cy="1969337"/>
          </a:xfrm>
          <a:solidFill>
            <a:srgbClr val="F2F2F2"/>
          </a:solidFill>
        </p:spPr>
        <p:txBody>
          <a:bodyPr lIns="457200" tIns="228600" rIns="457200" bIns="228600" anchor="b">
            <a:noAutofit/>
          </a:bodyPr>
          <a:lstStyle>
            <a:lvl1pPr algn="l">
              <a:defRPr sz="5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hape 214"/>
          <p:cNvSpPr>
            <a:spLocks noGrp="1"/>
          </p:cNvSpPr>
          <p:nvPr>
            <p:ph type="pic" idx="13"/>
          </p:nvPr>
        </p:nvSpPr>
        <p:spPr>
          <a:xfrm>
            <a:off x="8839200" y="900863"/>
            <a:ext cx="14315449" cy="10127895"/>
          </a:xfrm>
          <a:prstGeom prst="rect">
            <a:avLst/>
          </a:prstGeom>
          <a:solidFill>
            <a:srgbClr val="DCDEE0"/>
          </a:solidFill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219200" y="3109913"/>
            <a:ext cx="7413625" cy="7918450"/>
          </a:xfrm>
          <a:solidFill>
            <a:schemeClr val="bg1">
              <a:lumMod val="95000"/>
            </a:schemeClr>
          </a:solidFill>
        </p:spPr>
        <p:txBody>
          <a:bodyPr lIns="457200" tIns="457200" rIns="457200" bIns="457200">
            <a:normAutofit/>
          </a:bodyPr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0CB513-CB1A-4C85-B321-D6417F5596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4419" y="11409405"/>
            <a:ext cx="6008415" cy="188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328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199" y="549275"/>
            <a:ext cx="22131509" cy="2286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00"/>
            <a:ext cx="22131508" cy="7799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GrnOVerlay.png"/>
          <p:cNvPicPr>
            <a:picLocks noChangeAspect="1"/>
          </p:cNvPicPr>
          <p:nvPr userDrawn="1"/>
        </p:nvPicPr>
        <p:blipFill rotWithShape="1">
          <a:blip r:embed="rId17"/>
          <a:srcRect t="94057"/>
          <a:stretch/>
        </p:blipFill>
        <p:spPr>
          <a:xfrm>
            <a:off x="463550" y="12915914"/>
            <a:ext cx="23456900" cy="815204"/>
          </a:xfrm>
          <a:prstGeom prst="rect">
            <a:avLst/>
          </a:prstGeom>
          <a:ln w="3175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2409440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44" r:id="rId2"/>
    <p:sldLayoutId id="2147483676" r:id="rId3"/>
    <p:sldLayoutId id="2147483752" r:id="rId4"/>
    <p:sldLayoutId id="2147483748" r:id="rId5"/>
    <p:sldLayoutId id="2147483746" r:id="rId6"/>
    <p:sldLayoutId id="2147483745" r:id="rId7"/>
    <p:sldLayoutId id="2147483749" r:id="rId8"/>
    <p:sldLayoutId id="2147483682" r:id="rId9"/>
    <p:sldLayoutId id="2147483677" r:id="rId10"/>
    <p:sldLayoutId id="2147483684" r:id="rId11"/>
    <p:sldLayoutId id="2147483680" r:id="rId12"/>
    <p:sldLayoutId id="2147483683" r:id="rId13"/>
    <p:sldLayoutId id="2147483750" r:id="rId14"/>
    <p:sldLayoutId id="2147483751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6600" b="1" kern="1200">
          <a:solidFill>
            <a:schemeClr val="tx1">
              <a:lumMod val="65000"/>
              <a:lumOff val="35000"/>
            </a:schemeClr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4000" kern="1200">
          <a:solidFill>
            <a:srgbClr val="595959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3600" kern="1200">
          <a:solidFill>
            <a:srgbClr val="595959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595959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595959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800" kern="1200">
          <a:solidFill>
            <a:srgbClr val="595959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1689652" y="470791"/>
            <a:ext cx="20587252" cy="2133261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7BC143"/>
                </a:solidFill>
              </a:rPr>
              <a:t>ВОПРОСЫ И ОТВЕТЫ</a:t>
            </a:r>
            <a:br>
              <a:rPr lang="ru-RU" dirty="0">
                <a:solidFill>
                  <a:srgbClr val="7BC143"/>
                </a:solidFill>
              </a:rPr>
            </a:br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834887" y="2066038"/>
            <a:ext cx="23084986" cy="11649962"/>
          </a:xfrm>
        </p:spPr>
        <p:txBody>
          <a:bodyPr>
            <a:normAutofit fontScale="25000" lnSpcReduction="20000"/>
          </a:bodyPr>
          <a:lstStyle/>
          <a:p>
            <a:endParaRPr lang="ru-RU" sz="9200" b="1" dirty="0">
              <a:solidFill>
                <a:srgbClr val="7BC143"/>
              </a:solidFill>
            </a:endParaRPr>
          </a:p>
          <a:p>
            <a:r>
              <a:rPr lang="ru-RU" sz="9200" b="1" dirty="0">
                <a:solidFill>
                  <a:srgbClr val="7BC143"/>
                </a:solidFill>
              </a:rPr>
              <a:t>ВОПРОС  1.</a:t>
            </a:r>
            <a:r>
              <a:rPr lang="ru-RU" sz="9200" b="1" dirty="0"/>
              <a:t> Кто может принять участие в Акции по восстановлению Независимых Партнеров/Привилегированных Клиентов?</a:t>
            </a:r>
            <a:endParaRPr lang="en-US" sz="9200" dirty="0"/>
          </a:p>
          <a:p>
            <a:r>
              <a:rPr lang="ru-RU" sz="9200" b="1" dirty="0"/>
              <a:t>Ответ: </a:t>
            </a:r>
          </a:p>
          <a:p>
            <a:r>
              <a:rPr lang="ru-RU" sz="9200" b="1" dirty="0"/>
              <a:t>Россия, Казахстан: </a:t>
            </a:r>
            <a:r>
              <a:rPr lang="ru-RU" sz="9200" dirty="0"/>
              <a:t>Акция распространяется на Независимых Партнеров и Привилегированных Клиентов.</a:t>
            </a:r>
          </a:p>
          <a:p>
            <a:r>
              <a:rPr lang="ru-RU" sz="9200" b="1" dirty="0"/>
              <a:t>Беларусь, Монголия, Кыргызстан, страны Кавказа и Балтии: </a:t>
            </a:r>
            <a:r>
              <a:rPr lang="ru-RU" sz="9200" dirty="0"/>
              <a:t>Акция только для Независимых Партнеров.</a:t>
            </a:r>
            <a:endParaRPr lang="en-US" sz="9200" dirty="0"/>
          </a:p>
          <a:p>
            <a:r>
              <a:rPr lang="ru-RU" sz="9200" dirty="0"/>
              <a:t> </a:t>
            </a:r>
          </a:p>
          <a:p>
            <a:r>
              <a:rPr lang="ru-RU" sz="9200" b="1" dirty="0">
                <a:solidFill>
                  <a:srgbClr val="7BC143"/>
                </a:solidFill>
              </a:rPr>
              <a:t>ВОПРОС  2.</a:t>
            </a:r>
            <a:r>
              <a:rPr lang="ru-RU" sz="9200" b="1" dirty="0"/>
              <a:t> Могу ли я восстановить свой  </a:t>
            </a:r>
            <a:r>
              <a:rPr lang="en-US" sz="9200" b="1" dirty="0"/>
              <a:t>ID</a:t>
            </a:r>
            <a:r>
              <a:rPr lang="ru-RU" sz="9200" b="1" dirty="0"/>
              <a:t> - номер в Центре Продаж?</a:t>
            </a:r>
            <a:endParaRPr lang="en-US" sz="9200" dirty="0"/>
          </a:p>
          <a:p>
            <a:r>
              <a:rPr lang="ru-RU" sz="9200" b="1" dirty="0"/>
              <a:t>Ответ: </a:t>
            </a:r>
          </a:p>
          <a:p>
            <a:r>
              <a:rPr lang="ru-RU" sz="9200" b="1" dirty="0"/>
              <a:t>Россия: </a:t>
            </a:r>
            <a:r>
              <a:rPr lang="ru-RU" sz="9200" dirty="0"/>
              <a:t>Нет, работа Центров Продаж на территории России приостановлена. </a:t>
            </a:r>
          </a:p>
          <a:p>
            <a:r>
              <a:rPr lang="ru-RU" sz="9200" b="1" dirty="0"/>
              <a:t>Казахстан, Кыргызстан, Беларусь, Монголия, страны Кавказа и Балтии: </a:t>
            </a:r>
            <a:r>
              <a:rPr lang="ru-RU" sz="9200" dirty="0"/>
              <a:t>Да, можете. Сразу после восстановления </a:t>
            </a:r>
            <a:r>
              <a:rPr lang="en-US" sz="9200" dirty="0"/>
              <a:t>ID</a:t>
            </a:r>
            <a:r>
              <a:rPr lang="ru-RU" sz="9200" dirty="0"/>
              <a:t> - номера, в Центре Продаж предлагаем вам разместить заказ на продуктовую программу или любимые </a:t>
            </a:r>
            <a:r>
              <a:rPr lang="ru-RU" sz="9200" dirty="0" err="1"/>
              <a:t>продуткы</a:t>
            </a:r>
            <a:r>
              <a:rPr lang="ru-RU" sz="9200" dirty="0"/>
              <a:t> для активации вашей скидки.</a:t>
            </a:r>
            <a:r>
              <a:rPr lang="en-US" sz="9200" dirty="0"/>
              <a:t> </a:t>
            </a:r>
            <a:r>
              <a:rPr lang="ru-RU" sz="9200" dirty="0"/>
              <a:t>Заказ будет размещен со скидкой 35% или </a:t>
            </a:r>
            <a:r>
              <a:rPr lang="en-US" sz="9200" dirty="0"/>
              <a:t>42%</a:t>
            </a:r>
            <a:r>
              <a:rPr lang="ru-RU" sz="9200" dirty="0"/>
              <a:t>*</a:t>
            </a:r>
            <a:r>
              <a:rPr lang="en-US" sz="9200" dirty="0"/>
              <a:t> </a:t>
            </a:r>
            <a:r>
              <a:rPr lang="ru-RU" sz="9200" dirty="0"/>
              <a:t>.</a:t>
            </a:r>
            <a:endParaRPr lang="en-US" sz="9200" dirty="0"/>
          </a:p>
          <a:p>
            <a:r>
              <a:rPr lang="ru-RU" sz="9200" dirty="0"/>
              <a:t> </a:t>
            </a:r>
          </a:p>
          <a:p>
            <a:r>
              <a:rPr lang="ru-RU" sz="9200" b="1" dirty="0">
                <a:solidFill>
                  <a:srgbClr val="7BC143"/>
                </a:solidFill>
              </a:rPr>
              <a:t>ВОПРОС  3. </a:t>
            </a:r>
            <a:r>
              <a:rPr lang="ru-RU" sz="9200" b="1" dirty="0"/>
              <a:t> Могу ли я восстановить свой </a:t>
            </a:r>
            <a:r>
              <a:rPr lang="en-US" sz="9200" b="1" dirty="0"/>
              <a:t>ID</a:t>
            </a:r>
            <a:r>
              <a:rPr lang="ru-RU" sz="9200" b="1" dirty="0"/>
              <a:t> -</a:t>
            </a:r>
            <a:r>
              <a:rPr lang="en-US" sz="9200" b="1" dirty="0"/>
              <a:t> </a:t>
            </a:r>
            <a:r>
              <a:rPr lang="ru-RU" sz="9200" b="1" dirty="0"/>
              <a:t>номер</a:t>
            </a:r>
            <a:r>
              <a:rPr lang="en-US" sz="9200" b="1" dirty="0"/>
              <a:t> </a:t>
            </a:r>
            <a:r>
              <a:rPr lang="ru-RU" sz="9200" b="1" dirty="0"/>
              <a:t>по телефону?</a:t>
            </a:r>
            <a:endParaRPr lang="en-US" sz="9200" dirty="0"/>
          </a:p>
          <a:p>
            <a:r>
              <a:rPr lang="ru-RU" sz="9200" b="1" dirty="0"/>
              <a:t>Ответ: </a:t>
            </a:r>
            <a:r>
              <a:rPr lang="ru-RU" sz="9200" dirty="0"/>
              <a:t> Да, Вы можете обратиться на линию по восстановлению </a:t>
            </a:r>
            <a:r>
              <a:rPr lang="en-US" sz="9200" dirty="0"/>
              <a:t>ID</a:t>
            </a:r>
            <a:r>
              <a:rPr lang="ru-RU" sz="9200" dirty="0"/>
              <a:t> - номера </a:t>
            </a:r>
            <a:r>
              <a:rPr lang="en-US" sz="9200" dirty="0"/>
              <a:t>Herbalife Nutrition </a:t>
            </a:r>
            <a:r>
              <a:rPr lang="ru-RU" sz="9200" dirty="0"/>
              <a:t>по номеру телефона </a:t>
            </a:r>
            <a:r>
              <a:rPr lang="en-US" sz="9200" dirty="0"/>
              <a:t>8 80</a:t>
            </a:r>
            <a:r>
              <a:rPr lang="ru-RU" sz="9200" dirty="0"/>
              <a:t>0 </a:t>
            </a:r>
            <a:r>
              <a:rPr lang="en-US" sz="9200" dirty="0"/>
              <a:t>200 74 74** </a:t>
            </a:r>
            <a:r>
              <a:rPr lang="ru-RU" sz="9200" dirty="0"/>
              <a:t>предлагаем вам разместить заказ на продуктовую программу для активации вашей скидки.</a:t>
            </a:r>
            <a:r>
              <a:rPr lang="en-US" sz="9200" dirty="0"/>
              <a:t> </a:t>
            </a:r>
            <a:r>
              <a:rPr lang="ru-RU" sz="9200" dirty="0"/>
              <a:t>Заказ будет размещен со скидкой 35% или </a:t>
            </a:r>
            <a:r>
              <a:rPr lang="en-US" sz="9200" dirty="0"/>
              <a:t>42%</a:t>
            </a:r>
            <a:r>
              <a:rPr lang="ru-RU" sz="9200" dirty="0"/>
              <a:t>, для Независимых Партнеров и со скидкой 25% или 35% для Привилегированных Клиентов*.</a:t>
            </a:r>
          </a:p>
          <a:p>
            <a:endParaRPr lang="en-US" sz="9200" dirty="0"/>
          </a:p>
          <a:p>
            <a:r>
              <a:rPr lang="ru-RU" sz="9200" b="1" dirty="0">
                <a:solidFill>
                  <a:srgbClr val="7BC143"/>
                </a:solidFill>
              </a:rPr>
              <a:t>ВОПРОС  4.</a:t>
            </a:r>
            <a:r>
              <a:rPr lang="ru-RU" sz="9200" b="1" dirty="0"/>
              <a:t> Могу ли я восстановить свой ПИН-код на сайте </a:t>
            </a:r>
            <a:r>
              <a:rPr lang="en-US" sz="9200" b="1" dirty="0" err="1"/>
              <a:t>MyHerbalife</a:t>
            </a:r>
            <a:r>
              <a:rPr lang="ru-RU" sz="9200" b="1" dirty="0"/>
              <a:t>.</a:t>
            </a:r>
            <a:r>
              <a:rPr lang="en-US" sz="9200" b="1" dirty="0"/>
              <a:t>com</a:t>
            </a:r>
            <a:r>
              <a:rPr lang="ru-RU" sz="9200" b="1" dirty="0"/>
              <a:t>, если я его не помню?</a:t>
            </a:r>
            <a:endParaRPr lang="en-US" sz="9200" dirty="0"/>
          </a:p>
          <a:p>
            <a:r>
              <a:rPr lang="ru-RU" sz="9200" b="1" dirty="0"/>
              <a:t>Ответ: </a:t>
            </a:r>
            <a:r>
              <a:rPr lang="ru-RU" sz="9200" dirty="0"/>
              <a:t> Да, вы можете восстановить свой ПИН-код на сайте </a:t>
            </a:r>
            <a:r>
              <a:rPr lang="en-US" sz="9200" dirty="0"/>
              <a:t>MyHerbalife.com </a:t>
            </a:r>
            <a:r>
              <a:rPr lang="ru-RU" sz="9200" dirty="0"/>
              <a:t>после восстановления </a:t>
            </a:r>
            <a:r>
              <a:rPr lang="en-US" sz="9200" dirty="0"/>
              <a:t>ID</a:t>
            </a:r>
            <a:r>
              <a:rPr lang="ru-RU" sz="9200" dirty="0"/>
              <a:t> - номера, если в данных вашего Договора/Заявки указан актуальный адрес электронной почты. Также, Вы можете восстановить ПИН-код, позвонив на горячую линию </a:t>
            </a:r>
            <a:r>
              <a:rPr lang="en-US" sz="9200" dirty="0"/>
              <a:t>Herbalife Nutrition</a:t>
            </a:r>
            <a:r>
              <a:rPr lang="ru-RU" sz="9200" dirty="0"/>
              <a:t> вашей страны. </a:t>
            </a:r>
          </a:p>
          <a:p>
            <a:r>
              <a:rPr lang="ru-RU" sz="9200" b="1" dirty="0"/>
              <a:t> </a:t>
            </a:r>
          </a:p>
          <a:p>
            <a:r>
              <a:rPr lang="ru-RU" sz="9200" b="1" dirty="0">
                <a:solidFill>
                  <a:srgbClr val="7BC143"/>
                </a:solidFill>
              </a:rPr>
              <a:t>ВОПРОС  5.</a:t>
            </a:r>
            <a:r>
              <a:rPr lang="ru-RU" sz="9200" b="1" dirty="0"/>
              <a:t> Существует ли ограничение по дате прекращения действия ID - номера для участия в Акции по восстановлению Независимых Партнеров /Привилегированных Клиентов? </a:t>
            </a:r>
          </a:p>
          <a:p>
            <a:r>
              <a:rPr lang="ru-RU" sz="9200" b="1" dirty="0"/>
              <a:t>Ответ:</a:t>
            </a:r>
            <a:r>
              <a:rPr lang="ru-RU" sz="9200" dirty="0"/>
              <a:t> Ограничений нет. Вы можете принять участие в Акции вне зависимости от того, как давно действие Вашего ID – номера было приостановлено по причине неоплаты Ежегодного взноса за обслуживание. В зависимости от даты приостановки может понадобиться предоставление дополнительных документов. За подробной информацией, пожалуйста, обратитесь по телефону горячей линии Herbalife</a:t>
            </a:r>
            <a:r>
              <a:rPr lang="en-US" sz="9200" dirty="0"/>
              <a:t> Nutrition</a:t>
            </a:r>
            <a:r>
              <a:rPr lang="ru-RU" sz="9200" dirty="0"/>
              <a:t> Вашей страны.</a:t>
            </a:r>
          </a:p>
          <a:p>
            <a:r>
              <a:rPr lang="ru-RU" sz="9200" b="1" dirty="0"/>
              <a:t> </a:t>
            </a:r>
            <a:endParaRPr lang="en-US" sz="9200" dirty="0"/>
          </a:p>
          <a:p>
            <a:endParaRPr lang="ru-RU" sz="3100" dirty="0">
              <a:solidFill>
                <a:srgbClr val="C1C1C1"/>
              </a:solidFill>
            </a:endParaRPr>
          </a:p>
          <a:p>
            <a:endParaRPr lang="ru-RU" sz="3100" dirty="0">
              <a:solidFill>
                <a:srgbClr val="C1C1C1"/>
              </a:solidFill>
            </a:endParaRPr>
          </a:p>
          <a:p>
            <a:endParaRPr lang="ru-RU" sz="3100" dirty="0">
              <a:solidFill>
                <a:srgbClr val="C1C1C1"/>
              </a:solidFill>
            </a:endParaRPr>
          </a:p>
          <a:p>
            <a:endParaRPr lang="ru-RU" sz="3100" dirty="0">
              <a:solidFill>
                <a:srgbClr val="C1C1C1"/>
              </a:solidFill>
            </a:endParaRPr>
          </a:p>
          <a:p>
            <a:endParaRPr lang="ru-RU" sz="3100" dirty="0">
              <a:solidFill>
                <a:srgbClr val="C1C1C1"/>
              </a:solidFill>
            </a:endParaRPr>
          </a:p>
          <a:p>
            <a:endParaRPr lang="ru-RU" sz="3100" dirty="0">
              <a:solidFill>
                <a:srgbClr val="C1C1C1"/>
              </a:solidFill>
            </a:endParaRPr>
          </a:p>
          <a:p>
            <a:endParaRPr lang="ru-RU" sz="3100" dirty="0">
              <a:solidFill>
                <a:srgbClr val="C1C1C1"/>
              </a:solidFill>
            </a:endParaRPr>
          </a:p>
          <a:p>
            <a:endParaRPr lang="ru-RU" sz="3100" dirty="0">
              <a:solidFill>
                <a:srgbClr val="C1C1C1"/>
              </a:solidFill>
            </a:endParaRPr>
          </a:p>
          <a:p>
            <a:endParaRPr lang="ru-RU" sz="3100" dirty="0">
              <a:solidFill>
                <a:srgbClr val="C1C1C1"/>
              </a:solidFill>
            </a:endParaRPr>
          </a:p>
          <a:p>
            <a:endParaRPr lang="ru-RU" sz="8000" dirty="0">
              <a:solidFill>
                <a:srgbClr val="C1C1C1"/>
              </a:solidFill>
            </a:endParaRPr>
          </a:p>
          <a:p>
            <a:r>
              <a:rPr lang="ru-RU" sz="8000" dirty="0">
                <a:solidFill>
                  <a:schemeClr val="bg1">
                    <a:lumMod val="50000"/>
                  </a:schemeClr>
                </a:solidFill>
              </a:rPr>
              <a:t>*Процент скидки может меняться в зависимости от статуса на момент блокировки </a:t>
            </a:r>
            <a:r>
              <a:rPr lang="en-US" sz="8000" dirty="0">
                <a:solidFill>
                  <a:schemeClr val="bg1">
                    <a:lumMod val="50000"/>
                  </a:schemeClr>
                </a:solidFill>
              </a:rPr>
              <a:t>ID</a:t>
            </a:r>
            <a:r>
              <a:rPr lang="ru-RU" sz="8000" dirty="0">
                <a:solidFill>
                  <a:schemeClr val="bg1">
                    <a:lumMod val="50000"/>
                  </a:schemeClr>
                </a:solidFill>
              </a:rPr>
              <a:t> номера.</a:t>
            </a:r>
            <a:endParaRPr lang="en-US" sz="8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8000" dirty="0">
                <a:solidFill>
                  <a:schemeClr val="bg1">
                    <a:lumMod val="50000"/>
                  </a:schemeClr>
                </a:solidFill>
              </a:rPr>
              <a:t>** </a:t>
            </a:r>
            <a:r>
              <a:rPr lang="ru-RU" sz="8000" dirty="0">
                <a:solidFill>
                  <a:schemeClr val="bg1">
                    <a:lumMod val="50000"/>
                  </a:schemeClr>
                </a:solidFill>
              </a:rPr>
              <a:t>В часы работы Московского офиса 09:00-18:00 </a:t>
            </a:r>
            <a:endParaRPr lang="ru-RU" sz="8000" dirty="0">
              <a:solidFill>
                <a:srgbClr val="C1C1C1"/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997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1689652" y="470791"/>
            <a:ext cx="20587252" cy="2133261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7BC143"/>
                </a:solidFill>
              </a:rPr>
              <a:t>ВОПРОСЫ И ОТВЕТЫ</a:t>
            </a:r>
            <a:br>
              <a:rPr lang="ru-RU" dirty="0">
                <a:solidFill>
                  <a:srgbClr val="7BC143"/>
                </a:solidFill>
              </a:rPr>
            </a:br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838501" y="1953491"/>
            <a:ext cx="22223896" cy="10889673"/>
          </a:xfrm>
        </p:spPr>
        <p:txBody>
          <a:bodyPr>
            <a:normAutofit fontScale="25000" lnSpcReduction="20000"/>
          </a:bodyPr>
          <a:lstStyle/>
          <a:p>
            <a:r>
              <a:rPr lang="ru-RU" sz="9200" b="1" dirty="0">
                <a:solidFill>
                  <a:srgbClr val="7BC143"/>
                </a:solidFill>
              </a:rPr>
              <a:t>ВОПРОС  6.</a:t>
            </a:r>
            <a:r>
              <a:rPr lang="ru-RU" sz="9200" b="1" dirty="0"/>
              <a:t> Нужно ли мне оплачивать Ежегодный взнос за обслуживание для участия в Акции по восстановлению Независимых Партнеров/Привилегированных Клиентов? </a:t>
            </a:r>
            <a:endParaRPr lang="en-US" sz="9200" dirty="0"/>
          </a:p>
          <a:p>
            <a:r>
              <a:rPr lang="ru-RU" sz="9200" b="1" dirty="0"/>
              <a:t>Ответ: </a:t>
            </a:r>
            <a:r>
              <a:rPr lang="ru-RU" sz="9200" dirty="0"/>
              <a:t>Нет, не нужно. Предлагаем вам разместить заказ на продуктовую программу или любимые продукты для активации вашей скидки.</a:t>
            </a:r>
            <a:r>
              <a:rPr lang="en-US" sz="9200" dirty="0"/>
              <a:t> </a:t>
            </a:r>
            <a:r>
              <a:rPr lang="ru-RU" sz="9200" dirty="0"/>
              <a:t>Заказ будет размещен со скидкой 35% или </a:t>
            </a:r>
            <a:r>
              <a:rPr lang="en-US" sz="9200" dirty="0"/>
              <a:t>42%</a:t>
            </a:r>
            <a:r>
              <a:rPr lang="ru-RU" sz="9200" dirty="0"/>
              <a:t> для Независимых Партнеров и со скидкой 25% или 35%  для Привилегированных Клиентов*.</a:t>
            </a:r>
            <a:r>
              <a:rPr lang="en-US" sz="9200" dirty="0"/>
              <a:t> </a:t>
            </a:r>
            <a:r>
              <a:rPr lang="ru-RU" sz="9200" dirty="0"/>
              <a:t>Компания предоставит дополнительный год обслуживания в подарок.</a:t>
            </a:r>
          </a:p>
          <a:p>
            <a:endParaRPr lang="ru-RU" sz="9200" b="1" dirty="0">
              <a:solidFill>
                <a:srgbClr val="7BC143"/>
              </a:solidFill>
            </a:endParaRPr>
          </a:p>
          <a:p>
            <a:r>
              <a:rPr lang="ru-RU" sz="9200" b="1" dirty="0">
                <a:solidFill>
                  <a:srgbClr val="7BC143"/>
                </a:solidFill>
              </a:rPr>
              <a:t>ВОПРОС  7.</a:t>
            </a:r>
            <a:r>
              <a:rPr lang="ru-RU" sz="9200" b="1" dirty="0"/>
              <a:t> Нужно ли мне разместить продуктовый заказ для участия в Акции по восстановлению Независимых Партнеров/Привилегированных Клиентов? </a:t>
            </a:r>
          </a:p>
          <a:p>
            <a:r>
              <a:rPr lang="ru-RU" sz="9200" b="1" dirty="0"/>
              <a:t>Ответ:</a:t>
            </a:r>
            <a:r>
              <a:rPr lang="ru-RU" sz="9200" dirty="0"/>
              <a:t> для активации вашей скидки рекомендуем вам разместить заказ на продуктовую программу или на 100 Очков.</a:t>
            </a:r>
            <a:r>
              <a:rPr lang="en-US" sz="9200" dirty="0"/>
              <a:t> </a:t>
            </a:r>
            <a:endParaRPr lang="ru-RU" sz="9200" dirty="0"/>
          </a:p>
          <a:p>
            <a:r>
              <a:rPr lang="ru-RU" sz="9200" dirty="0"/>
              <a:t> </a:t>
            </a:r>
            <a:endParaRPr lang="en-US" sz="9200" dirty="0"/>
          </a:p>
          <a:p>
            <a:r>
              <a:rPr lang="ru-RU" sz="9200" b="1" dirty="0">
                <a:solidFill>
                  <a:srgbClr val="7BC143"/>
                </a:solidFill>
              </a:rPr>
              <a:t>ВОПРОС  8. </a:t>
            </a:r>
            <a:r>
              <a:rPr lang="ru-RU" sz="9200" b="1" dirty="0"/>
              <a:t>Когда мне необходимо разместить заказ? </a:t>
            </a:r>
            <a:endParaRPr lang="en-US" sz="9200" dirty="0"/>
          </a:p>
          <a:p>
            <a:r>
              <a:rPr lang="ru-RU" sz="9200" b="1" dirty="0"/>
              <a:t>Ответ:</a:t>
            </a:r>
            <a:r>
              <a:rPr lang="ru-RU" sz="9200" dirty="0"/>
              <a:t> Рекомендуем разместить заказ в день восстановления </a:t>
            </a:r>
            <a:r>
              <a:rPr lang="en-US" sz="9200" dirty="0"/>
              <a:t>ID</a:t>
            </a:r>
            <a:r>
              <a:rPr lang="ru-RU" sz="9200" dirty="0"/>
              <a:t> - номера.</a:t>
            </a:r>
            <a:endParaRPr lang="en-US" sz="9200" dirty="0"/>
          </a:p>
          <a:p>
            <a:r>
              <a:rPr lang="ru-RU" sz="9200" dirty="0"/>
              <a:t> </a:t>
            </a:r>
            <a:endParaRPr lang="en-US" sz="9200" dirty="0"/>
          </a:p>
          <a:p>
            <a:r>
              <a:rPr lang="ru-RU" sz="9200" b="1" dirty="0">
                <a:solidFill>
                  <a:srgbClr val="7BC143"/>
                </a:solidFill>
              </a:rPr>
              <a:t>ВОПРОС  9. </a:t>
            </a:r>
            <a:r>
              <a:rPr lang="ru-RU" sz="9200" b="1" dirty="0"/>
              <a:t>Может ли спонсор восстановить своих Независимых Партнеров/Привилегированных Клиентов, чьи </a:t>
            </a:r>
            <a:r>
              <a:rPr lang="en-US" sz="9200" b="1" dirty="0"/>
              <a:t>ID </a:t>
            </a:r>
            <a:r>
              <a:rPr lang="ru-RU" sz="9200" b="1" dirty="0"/>
              <a:t>номера были ранее удалены?</a:t>
            </a:r>
            <a:endParaRPr lang="en-US" sz="9200" dirty="0"/>
          </a:p>
          <a:p>
            <a:r>
              <a:rPr lang="ru-RU" sz="9200" b="1" dirty="0"/>
              <a:t>Ответ:</a:t>
            </a:r>
            <a:r>
              <a:rPr lang="ru-RU" sz="9200" dirty="0"/>
              <a:t> Не может. Независимый Партнер/Привилегированный Клиент должен лично обратиться на горячую линию Herbalife Nutrition по номеру телефона своей страны, подтвердив персональные данные, либо прийти в Центр Продаж (за исключением России).</a:t>
            </a:r>
          </a:p>
          <a:p>
            <a:r>
              <a:rPr lang="ru-RU" sz="9200" dirty="0"/>
              <a:t> </a:t>
            </a:r>
            <a:endParaRPr lang="en-US" sz="9200" dirty="0"/>
          </a:p>
          <a:p>
            <a:r>
              <a:rPr lang="ru-RU" sz="9200" b="1" dirty="0">
                <a:solidFill>
                  <a:srgbClr val="7BC143"/>
                </a:solidFill>
              </a:rPr>
              <a:t>ВОПРОС  10. </a:t>
            </a:r>
            <a:r>
              <a:rPr lang="ru-RU" sz="9200" b="1" dirty="0"/>
              <a:t>Нужно ли мне предоставлять какие-либо документы для участия в Акция по восстановлению Независимых Партнеров/Привилегированных Клиентов?</a:t>
            </a:r>
            <a:endParaRPr lang="en-US" sz="9200" dirty="0"/>
          </a:p>
          <a:p>
            <a:r>
              <a:rPr lang="ru-RU" sz="9200" b="1" dirty="0"/>
              <a:t>Ответ: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9200" dirty="0"/>
              <a:t>В случае изменения паспортных данных предварительно необходимо предоставить копии 2,3,5 стр. паспорта в Онлайн Поддержку.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9200" dirty="0"/>
              <a:t>В случае изменения имени необходимы: Форма изменения имени, копии 2,3,5 стр. паспорта и документа, подтверждающего изменение (свидетельство о заключении / расторжении брака или изменении имени).</a:t>
            </a:r>
            <a:r>
              <a:rPr lang="en-US" sz="9200" dirty="0"/>
              <a:t> </a:t>
            </a:r>
            <a:r>
              <a:rPr lang="ru-RU" sz="9200" dirty="0"/>
              <a:t>Форма изменения имени предоставляется в оригинале. (ПК в Онлайн Поддержку).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9200" dirty="0"/>
              <a:t>В случае изменения адреса проживания и/или прописки необходимо предоставить форму изменения адреса, а также копию паспорта с пропиской, если она изменилась** в Онлайн поддержку.</a:t>
            </a:r>
          </a:p>
          <a:p>
            <a:endParaRPr lang="ru-RU" sz="9200" dirty="0"/>
          </a:p>
          <a:p>
            <a:endParaRPr lang="ru-RU" sz="9200" dirty="0"/>
          </a:p>
          <a:p>
            <a:endParaRPr lang="ru-RU" sz="9200" dirty="0"/>
          </a:p>
          <a:p>
            <a:endParaRPr lang="ru-RU" sz="9200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sz="8000" dirty="0"/>
          </a:p>
          <a:p>
            <a:r>
              <a:rPr lang="ru-RU" sz="8000" dirty="0">
                <a:solidFill>
                  <a:schemeClr val="bg1">
                    <a:lumMod val="50000"/>
                  </a:schemeClr>
                </a:solidFill>
              </a:rPr>
              <a:t>*Процент скидки может меняться в зависимости от статуса на момент блокировки </a:t>
            </a:r>
            <a:r>
              <a:rPr lang="en-US" sz="8000" dirty="0">
                <a:solidFill>
                  <a:schemeClr val="bg1">
                    <a:lumMod val="50000"/>
                  </a:schemeClr>
                </a:solidFill>
              </a:rPr>
              <a:t>ID</a:t>
            </a:r>
            <a:r>
              <a:rPr lang="ru-RU" sz="8000" dirty="0">
                <a:solidFill>
                  <a:schemeClr val="bg1">
                    <a:lumMod val="50000"/>
                  </a:schemeClr>
                </a:solidFill>
              </a:rPr>
              <a:t> номера.</a:t>
            </a:r>
            <a:endParaRPr lang="en-US" sz="8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8000" dirty="0">
                <a:solidFill>
                  <a:schemeClr val="bg1">
                    <a:lumMod val="50000"/>
                  </a:schemeClr>
                </a:solidFill>
              </a:rPr>
              <a:t>**Копию паспорта с пропиской необходимо предоставлять только в случае изменения адреса прописки.</a:t>
            </a:r>
          </a:p>
          <a:p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23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1689652" y="470791"/>
            <a:ext cx="20587252" cy="2133261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7BC143"/>
                </a:solidFill>
              </a:rPr>
              <a:t>ВОПРОСЫ И ОТВЕТЫ</a:t>
            </a:r>
            <a:br>
              <a:rPr lang="ru-RU" dirty="0">
                <a:solidFill>
                  <a:srgbClr val="7BC143"/>
                </a:solidFill>
              </a:rPr>
            </a:br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834887" y="2385390"/>
            <a:ext cx="22223896" cy="10859819"/>
          </a:xfrm>
        </p:spPr>
        <p:txBody>
          <a:bodyPr>
            <a:normAutofit fontScale="85000" lnSpcReduction="20000"/>
          </a:bodyPr>
          <a:lstStyle/>
          <a:p>
            <a:endParaRPr lang="ru-RU" sz="2700" b="1" dirty="0">
              <a:solidFill>
                <a:srgbClr val="7BC143"/>
              </a:solidFill>
            </a:endParaRPr>
          </a:p>
          <a:p>
            <a:endParaRPr lang="ru-RU" sz="2700" b="1" dirty="0">
              <a:solidFill>
                <a:srgbClr val="7BC143"/>
              </a:solidFill>
            </a:endParaRPr>
          </a:p>
          <a:p>
            <a:r>
              <a:rPr lang="ru-RU" sz="2700" b="1" dirty="0">
                <a:solidFill>
                  <a:srgbClr val="7BC143"/>
                </a:solidFill>
              </a:rPr>
              <a:t>ВОПРОС  11.</a:t>
            </a:r>
            <a:r>
              <a:rPr lang="ru-RU" sz="2700" b="1" dirty="0"/>
              <a:t>  Могу ли я как спонсор получить от Компании контактные данные моих ранее удаленных Независимых Партнеров/Привилегированных Клиентов?</a:t>
            </a:r>
            <a:endParaRPr lang="en-US" sz="2700" dirty="0"/>
          </a:p>
          <a:p>
            <a:r>
              <a:rPr lang="ru-RU" sz="2700" b="1" dirty="0"/>
              <a:t>Ответ:</a:t>
            </a:r>
            <a:r>
              <a:rPr lang="ru-RU" sz="2700" dirty="0"/>
              <a:t> Согласно правилам о защите персональных данных, Компания не может передавать контактные данные Независимых Партнеров/Привилегированных Клиентов, действие Договора/Заявки которых временно приостановлено. В ряде стран Компания берет на себя информирование Независимых Партнеров о проходящей Акции по восстановлению.</a:t>
            </a:r>
            <a:endParaRPr lang="en-US" sz="2700" dirty="0"/>
          </a:p>
          <a:p>
            <a:endParaRPr lang="ru-RU" sz="2700" b="1" dirty="0">
              <a:solidFill>
                <a:srgbClr val="7BC143"/>
              </a:solidFill>
            </a:endParaRPr>
          </a:p>
          <a:p>
            <a:r>
              <a:rPr lang="ru-RU" sz="2700" b="1" dirty="0">
                <a:solidFill>
                  <a:srgbClr val="7BC143"/>
                </a:solidFill>
              </a:rPr>
              <a:t>ВОПРОС  12. </a:t>
            </a:r>
            <a:r>
              <a:rPr lang="ru-RU" sz="2700" b="1" dirty="0"/>
              <a:t>Где спонсор может найти информацию по своей нижестоящей организации, восстановившейся в рамках Акции по восстановлению Независимых Партнеров/Привилегированных Клиентов? </a:t>
            </a:r>
          </a:p>
          <a:p>
            <a:r>
              <a:rPr lang="ru-RU" sz="2700" b="1" dirty="0"/>
              <a:t>Ответ: </a:t>
            </a:r>
            <a:r>
              <a:rPr lang="ru-RU" sz="2700" dirty="0"/>
              <a:t>Спонсор может увидеть данную информацию в Личном Кабинете на сайте myherbalife.com. В Личном Кабинете зайдите в </a:t>
            </a:r>
            <a:r>
              <a:rPr lang="ru-RU" sz="2700" dirty="0" err="1"/>
              <a:t>Bizworks</a:t>
            </a:r>
            <a:r>
              <a:rPr lang="ru-RU" sz="2700" dirty="0"/>
              <a:t>, откройте отчет "Обзор нижестоящей организации </a:t>
            </a:r>
            <a:r>
              <a:rPr lang="en-US" sz="2700" dirty="0"/>
              <a:t>P</a:t>
            </a:r>
            <a:r>
              <a:rPr lang="ru-RU" sz="2700" dirty="0" err="1"/>
              <a:t>lus</a:t>
            </a:r>
            <a:r>
              <a:rPr lang="ru-RU" sz="2700" dirty="0"/>
              <a:t>", настройте фильтр по поколениям, статусам и периоду, раскройте "Дополнительные параметры" и отметьте "Восстановлен в рамках кампании возврата?". Нажмите кнопку «ПОДСЧЕТ».</a:t>
            </a:r>
          </a:p>
          <a:p>
            <a:endParaRPr lang="ru-RU" sz="2700" dirty="0"/>
          </a:p>
          <a:p>
            <a:r>
              <a:rPr lang="ru-RU" sz="2700" b="1" dirty="0">
                <a:solidFill>
                  <a:srgbClr val="7BC143"/>
                </a:solidFill>
              </a:rPr>
              <a:t>ВОПРОС  13. </a:t>
            </a:r>
            <a:r>
              <a:rPr lang="ru-RU" sz="2700" b="1" dirty="0"/>
              <a:t>Могу ли я перейти в статус Привилегированного Клиента после восстановления </a:t>
            </a:r>
            <a:r>
              <a:rPr lang="en-US" sz="2700" b="1" dirty="0"/>
              <a:t>ID</a:t>
            </a:r>
            <a:r>
              <a:rPr lang="ru-RU" sz="2700" b="1" dirty="0"/>
              <a:t> - номера и наоборот?</a:t>
            </a:r>
          </a:p>
          <a:p>
            <a:r>
              <a:rPr lang="ru-RU" sz="2700" b="1" dirty="0"/>
              <a:t>Ответ: </a:t>
            </a:r>
            <a:r>
              <a:rPr lang="ru-RU" sz="2700" dirty="0"/>
              <a:t>Да, можете. Для перехода на статус Привилегированного Клиента, вам необходимо зайти в Личный Кабинет на сайте </a:t>
            </a:r>
            <a:r>
              <a:rPr lang="en-US" sz="2700" dirty="0"/>
              <a:t>myherbalife.com</a:t>
            </a:r>
            <a:r>
              <a:rPr lang="ru-RU" sz="2700" dirty="0"/>
              <a:t> и в разделе персональные данные нажать на кнопку «Стать Привилегированным Клиентом». Если вы желаете перейти в статус Независимого Партнера, вам так же необходимо зайти в Личный Кабинет в разделе персональные данные нажать на кнопку «Стать Независимым Партнером»*. </a:t>
            </a:r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200" dirty="0">
              <a:solidFill>
                <a:schemeClr val="bg1">
                  <a:lumMod val="50000"/>
                </a:schemeClr>
              </a:solidFill>
            </a:endParaRPr>
          </a:p>
          <a:p>
            <a:endParaRPr lang="ru-RU" sz="2200" dirty="0">
              <a:solidFill>
                <a:schemeClr val="bg1">
                  <a:lumMod val="50000"/>
                </a:schemeClr>
              </a:solidFill>
            </a:endParaRPr>
          </a:p>
          <a:p>
            <a:endParaRPr lang="ru-RU" sz="22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ru-RU" sz="22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*В случае конвертации в статус Независимого Партнера необходимо будет оплатить стоимость переходного набора согласно прайс листу.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3390859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theme1.xml><?xml version="1.0" encoding="utf-8"?>
<a:theme xmlns:a="http://schemas.openxmlformats.org/drawingml/2006/main" name="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48868" tIns="48868" rIns="48868" bIns="48868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48868" tIns="48868" rIns="48868" bIns="48868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7630</TotalTime>
  <Words>1001</Words>
  <Application>Microsoft Office PowerPoint</Application>
  <PresentationFormat>Custom</PresentationFormat>
  <Paragraphs>86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Helvetica Neue</vt:lpstr>
      <vt:lpstr>Wingdings</vt:lpstr>
      <vt:lpstr>Master</vt:lpstr>
      <vt:lpstr>ВОПРОСЫ И ОТВЕТЫ </vt:lpstr>
      <vt:lpstr>ВОПРОСЫ И ОТВЕТЫ </vt:lpstr>
      <vt:lpstr>ВОПРОСЫ И ОТВЕТЫ </vt:lpstr>
    </vt:vector>
  </TitlesOfParts>
  <Manager/>
  <Company>Herbalife Nutrition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Worldwide Marketing - Creative Operations</dc:creator>
  <cp:keywords/>
  <dc:description/>
  <cp:lastModifiedBy>Inna Manzhura</cp:lastModifiedBy>
  <cp:revision>119</cp:revision>
  <cp:lastPrinted>2018-07-12T01:23:51Z</cp:lastPrinted>
  <dcterms:modified xsi:type="dcterms:W3CDTF">2022-11-14T09:57:16Z</dcterms:modified>
  <cp:category/>
</cp:coreProperties>
</file>